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72" r:id="rId6"/>
    <p:sldId id="261" r:id="rId7"/>
    <p:sldId id="273" r:id="rId8"/>
    <p:sldId id="274" r:id="rId9"/>
    <p:sldId id="263" r:id="rId10"/>
    <p:sldId id="264" r:id="rId11"/>
    <p:sldId id="265" r:id="rId12"/>
    <p:sldId id="266" r:id="rId13"/>
    <p:sldId id="267" r:id="rId14"/>
    <p:sldId id="268" r:id="rId15"/>
    <p:sldId id="269" r:id="rId16"/>
    <p:sldId id="270" r:id="rId17"/>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2" d="100"/>
          <a:sy n="72" d="100"/>
        </p:scale>
        <p:origin x="60" y="17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editar el estilo de subtítulo del patrón</a:t>
            </a:r>
            <a:endParaRPr lang="es-CO"/>
          </a:p>
        </p:txBody>
      </p:sp>
      <p:sp>
        <p:nvSpPr>
          <p:cNvPr id="4" name="Marcador de fecha 3"/>
          <p:cNvSpPr>
            <a:spLocks noGrp="1"/>
          </p:cNvSpPr>
          <p:nvPr>
            <p:ph type="dt" sz="half" idx="10"/>
          </p:nvPr>
        </p:nvSpPr>
        <p:spPr/>
        <p:txBody>
          <a:bodyPr/>
          <a:lstStyle/>
          <a:p>
            <a:fld id="{F354967F-907B-4DBF-8BE6-DBEBF2BF67E3}" type="datetimeFigureOut">
              <a:rPr lang="es-CO" smtClean="0"/>
              <a:t>17/04/2018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98086D1D-9D88-4AEF-A95D-4E1EF2BDC42C}" type="slidenum">
              <a:rPr lang="es-CO" smtClean="0"/>
              <a:t>‹Nº›</a:t>
            </a:fld>
            <a:endParaRPr lang="es-CO"/>
          </a:p>
        </p:txBody>
      </p:sp>
    </p:spTree>
    <p:extLst>
      <p:ext uri="{BB962C8B-B14F-4D97-AF65-F5344CB8AC3E}">
        <p14:creationId xmlns:p14="http://schemas.microsoft.com/office/powerpoint/2010/main" val="19451580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F354967F-907B-4DBF-8BE6-DBEBF2BF67E3}" type="datetimeFigureOut">
              <a:rPr lang="es-CO" smtClean="0"/>
              <a:t>17/04/2018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98086D1D-9D88-4AEF-A95D-4E1EF2BDC42C}" type="slidenum">
              <a:rPr lang="es-CO" smtClean="0"/>
              <a:t>‹Nº›</a:t>
            </a:fld>
            <a:endParaRPr lang="es-CO"/>
          </a:p>
        </p:txBody>
      </p:sp>
    </p:spTree>
    <p:extLst>
      <p:ext uri="{BB962C8B-B14F-4D97-AF65-F5344CB8AC3E}">
        <p14:creationId xmlns:p14="http://schemas.microsoft.com/office/powerpoint/2010/main" val="8040956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Editar el estilo de texto del patrón</a:t>
            </a:r>
          </a:p>
        </p:txBody>
      </p:sp>
      <p:sp>
        <p:nvSpPr>
          <p:cNvPr id="4" name="Marcador de fecha 3"/>
          <p:cNvSpPr>
            <a:spLocks noGrp="1"/>
          </p:cNvSpPr>
          <p:nvPr>
            <p:ph type="dt" sz="half" idx="10"/>
          </p:nvPr>
        </p:nvSpPr>
        <p:spPr/>
        <p:txBody>
          <a:bodyPr/>
          <a:lstStyle/>
          <a:p>
            <a:fld id="{F354967F-907B-4DBF-8BE6-DBEBF2BF67E3}" type="datetimeFigureOut">
              <a:rPr lang="es-CO" smtClean="0"/>
              <a:t>17/04/2018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98086D1D-9D88-4AEF-A95D-4E1EF2BDC42C}" type="slidenum">
              <a:rPr lang="es-CO" smtClean="0"/>
              <a:t>‹Nº›</a:t>
            </a:fld>
            <a:endParaRPr lang="es-CO"/>
          </a:p>
        </p:txBody>
      </p:sp>
    </p:spTree>
    <p:extLst>
      <p:ext uri="{BB962C8B-B14F-4D97-AF65-F5344CB8AC3E}">
        <p14:creationId xmlns:p14="http://schemas.microsoft.com/office/powerpoint/2010/main" val="19850966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F354967F-907B-4DBF-8BE6-DBEBF2BF67E3}" type="datetimeFigureOut">
              <a:rPr lang="es-CO" smtClean="0"/>
              <a:t>17/04/2018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98086D1D-9D88-4AEF-A95D-4E1EF2BDC42C}" type="slidenum">
              <a:rPr lang="es-CO" smtClean="0"/>
              <a:t>‹Nº›</a:t>
            </a:fld>
            <a:endParaRPr lang="es-CO"/>
          </a:p>
        </p:txBody>
      </p:sp>
    </p:spTree>
    <p:extLst>
      <p:ext uri="{BB962C8B-B14F-4D97-AF65-F5344CB8AC3E}">
        <p14:creationId xmlns:p14="http://schemas.microsoft.com/office/powerpoint/2010/main" val="15499853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F354967F-907B-4DBF-8BE6-DBEBF2BF67E3}" type="datetimeFigureOut">
              <a:rPr lang="es-CO" smtClean="0"/>
              <a:t>17/04/2018</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98086D1D-9D88-4AEF-A95D-4E1EF2BDC42C}" type="slidenum">
              <a:rPr lang="es-CO" smtClean="0"/>
              <a:t>‹Nº›</a:t>
            </a:fld>
            <a:endParaRPr lang="es-CO"/>
          </a:p>
        </p:txBody>
      </p:sp>
    </p:spTree>
    <p:extLst>
      <p:ext uri="{BB962C8B-B14F-4D97-AF65-F5344CB8AC3E}">
        <p14:creationId xmlns:p14="http://schemas.microsoft.com/office/powerpoint/2010/main" val="1902878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F354967F-907B-4DBF-8BE6-DBEBF2BF67E3}" type="datetimeFigureOut">
              <a:rPr lang="es-CO" smtClean="0"/>
              <a:t>17/04/2018</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98086D1D-9D88-4AEF-A95D-4E1EF2BDC42C}" type="slidenum">
              <a:rPr lang="es-CO" smtClean="0"/>
              <a:t>‹Nº›</a:t>
            </a:fld>
            <a:endParaRPr lang="es-CO"/>
          </a:p>
        </p:txBody>
      </p:sp>
    </p:spTree>
    <p:extLst>
      <p:ext uri="{BB962C8B-B14F-4D97-AF65-F5344CB8AC3E}">
        <p14:creationId xmlns:p14="http://schemas.microsoft.com/office/powerpoint/2010/main" val="42720312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F354967F-907B-4DBF-8BE6-DBEBF2BF67E3}" type="datetimeFigureOut">
              <a:rPr lang="es-CO" smtClean="0"/>
              <a:t>17/04/2018</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98086D1D-9D88-4AEF-A95D-4E1EF2BDC42C}" type="slidenum">
              <a:rPr lang="es-CO" smtClean="0"/>
              <a:t>‹Nº›</a:t>
            </a:fld>
            <a:endParaRPr lang="es-CO"/>
          </a:p>
        </p:txBody>
      </p:sp>
    </p:spTree>
    <p:extLst>
      <p:ext uri="{BB962C8B-B14F-4D97-AF65-F5344CB8AC3E}">
        <p14:creationId xmlns:p14="http://schemas.microsoft.com/office/powerpoint/2010/main" val="24256984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F354967F-907B-4DBF-8BE6-DBEBF2BF67E3}" type="datetimeFigureOut">
              <a:rPr lang="es-CO" smtClean="0"/>
              <a:t>17/04/2018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98086D1D-9D88-4AEF-A95D-4E1EF2BDC42C}" type="slidenum">
              <a:rPr lang="es-CO" smtClean="0"/>
              <a:t>‹Nº›</a:t>
            </a:fld>
            <a:endParaRPr lang="es-CO"/>
          </a:p>
        </p:txBody>
      </p:sp>
    </p:spTree>
    <p:extLst>
      <p:ext uri="{BB962C8B-B14F-4D97-AF65-F5344CB8AC3E}">
        <p14:creationId xmlns:p14="http://schemas.microsoft.com/office/powerpoint/2010/main" val="26586451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F354967F-907B-4DBF-8BE6-DBEBF2BF67E3}" type="datetimeFigureOut">
              <a:rPr lang="es-CO" smtClean="0"/>
              <a:t>17/04/2018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98086D1D-9D88-4AEF-A95D-4E1EF2BDC42C}" type="slidenum">
              <a:rPr lang="es-CO" smtClean="0"/>
              <a:t>‹Nº›</a:t>
            </a:fld>
            <a:endParaRPr lang="es-CO"/>
          </a:p>
        </p:txBody>
      </p:sp>
    </p:spTree>
    <p:extLst>
      <p:ext uri="{BB962C8B-B14F-4D97-AF65-F5344CB8AC3E}">
        <p14:creationId xmlns:p14="http://schemas.microsoft.com/office/powerpoint/2010/main" val="17286764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F354967F-907B-4DBF-8BE6-DBEBF2BF67E3}" type="datetimeFigureOut">
              <a:rPr lang="es-CO" smtClean="0"/>
              <a:t>17/04/2018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98086D1D-9D88-4AEF-A95D-4E1EF2BDC42C}" type="slidenum">
              <a:rPr lang="es-CO" smtClean="0"/>
              <a:t>‹Nº›</a:t>
            </a:fld>
            <a:endParaRPr lang="es-CO"/>
          </a:p>
        </p:txBody>
      </p:sp>
    </p:spTree>
    <p:extLst>
      <p:ext uri="{BB962C8B-B14F-4D97-AF65-F5344CB8AC3E}">
        <p14:creationId xmlns:p14="http://schemas.microsoft.com/office/powerpoint/2010/main" val="31732643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F354967F-907B-4DBF-8BE6-DBEBF2BF67E3}" type="datetimeFigureOut">
              <a:rPr lang="es-CO" smtClean="0"/>
              <a:t>17/04/2018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98086D1D-9D88-4AEF-A95D-4E1EF2BDC42C}" type="slidenum">
              <a:rPr lang="es-CO" smtClean="0"/>
              <a:t>‹Nº›</a:t>
            </a:fld>
            <a:endParaRPr lang="es-CO"/>
          </a:p>
        </p:txBody>
      </p:sp>
    </p:spTree>
    <p:extLst>
      <p:ext uri="{BB962C8B-B14F-4D97-AF65-F5344CB8AC3E}">
        <p14:creationId xmlns:p14="http://schemas.microsoft.com/office/powerpoint/2010/main" val="28993880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354967F-907B-4DBF-8BE6-DBEBF2BF67E3}" type="datetimeFigureOut">
              <a:rPr lang="es-CO" smtClean="0"/>
              <a:t>17/04/2018</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8086D1D-9D88-4AEF-A95D-4E1EF2BDC42C}" type="slidenum">
              <a:rPr lang="es-CO" smtClean="0"/>
              <a:t>‹Nº›</a:t>
            </a:fld>
            <a:endParaRPr lang="es-CO"/>
          </a:p>
        </p:txBody>
      </p:sp>
    </p:spTree>
    <p:extLst>
      <p:ext uri="{BB962C8B-B14F-4D97-AF65-F5344CB8AC3E}">
        <p14:creationId xmlns:p14="http://schemas.microsoft.com/office/powerpoint/2010/main" val="12261860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554182" y="211282"/>
            <a:ext cx="11028218" cy="6483927"/>
          </a:xfrm>
          <a:prstGeom prst="rect">
            <a:avLst/>
          </a:prstGeom>
        </p:spPr>
      </p:pic>
    </p:spTree>
    <p:extLst>
      <p:ext uri="{BB962C8B-B14F-4D97-AF65-F5344CB8AC3E}">
        <p14:creationId xmlns:p14="http://schemas.microsoft.com/office/powerpoint/2010/main" val="365886211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637308" y="346365"/>
            <a:ext cx="11139055" cy="6345380"/>
          </a:xfrm>
          <a:prstGeom prst="rect">
            <a:avLst/>
          </a:prstGeom>
          <a:scene3d>
            <a:camera prst="orthographicFront"/>
            <a:lightRig rig="threePt" dir="t"/>
          </a:scene3d>
          <a:sp3d>
            <a:bevelT prst="angle"/>
          </a:sp3d>
        </p:spPr>
        <p:style>
          <a:lnRef idx="2">
            <a:schemeClr val="dk1"/>
          </a:lnRef>
          <a:fillRef idx="1">
            <a:schemeClr val="lt1"/>
          </a:fillRef>
          <a:effectRef idx="0">
            <a:schemeClr val="dk1"/>
          </a:effectRef>
          <a:fontRef idx="minor">
            <a:schemeClr val="dk1"/>
          </a:fontRef>
        </p:style>
      </p:pic>
    </p:spTree>
    <p:extLst>
      <p:ext uri="{BB962C8B-B14F-4D97-AF65-F5344CB8AC3E}">
        <p14:creationId xmlns:p14="http://schemas.microsoft.com/office/powerpoint/2010/main" val="301918240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484909" y="332509"/>
            <a:ext cx="11194473" cy="6224155"/>
          </a:xfrm>
          <a:prstGeom prst="rect">
            <a:avLst/>
          </a:prstGeom>
        </p:spPr>
      </p:pic>
    </p:spTree>
    <p:extLst>
      <p:ext uri="{BB962C8B-B14F-4D97-AF65-F5344CB8AC3E}">
        <p14:creationId xmlns:p14="http://schemas.microsoft.com/office/powerpoint/2010/main" val="713554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415636" y="277090"/>
            <a:ext cx="11346873" cy="6452755"/>
          </a:xfrm>
          <a:prstGeom prst="rect">
            <a:avLst/>
          </a:prstGeom>
        </p:spPr>
      </p:pic>
      <p:sp>
        <p:nvSpPr>
          <p:cNvPr id="5" name="Rectángulo 4"/>
          <p:cNvSpPr/>
          <p:nvPr/>
        </p:nvSpPr>
        <p:spPr>
          <a:xfrm>
            <a:off x="1260763" y="5779763"/>
            <a:ext cx="9656619" cy="707886"/>
          </a:xfrm>
          <a:prstGeom prst="rect">
            <a:avLst/>
          </a:prstGeom>
        </p:spPr>
        <p:txBody>
          <a:bodyPr wrap="square">
            <a:spAutoFit/>
          </a:bodyPr>
          <a:lstStyle/>
          <a:p>
            <a:r>
              <a:rPr lang="es-CO" sz="2000" b="1" dirty="0" smtClean="0"/>
              <a:t>No </a:t>
            </a:r>
            <a:r>
              <a:rPr lang="es-CO" sz="2000" b="1" dirty="0"/>
              <a:t>aceptan la revelación que el </a:t>
            </a:r>
            <a:r>
              <a:rPr lang="es-CO" sz="2000" b="1" dirty="0" smtClean="0"/>
              <a:t>ES </a:t>
            </a:r>
            <a:r>
              <a:rPr lang="es-CO" sz="2000" b="1" dirty="0"/>
              <a:t>nos ha dado para este tiempo </a:t>
            </a:r>
            <a:r>
              <a:rPr lang="es-CO" sz="2000" b="1" dirty="0" smtClean="0"/>
              <a:t>final como </a:t>
            </a:r>
            <a:r>
              <a:rPr lang="es-CO" sz="2000" b="1" dirty="0"/>
              <a:t>lo prometió Cristo.</a:t>
            </a:r>
          </a:p>
        </p:txBody>
      </p:sp>
    </p:spTree>
    <p:extLst>
      <p:ext uri="{BB962C8B-B14F-4D97-AF65-F5344CB8AC3E}">
        <p14:creationId xmlns:p14="http://schemas.microsoft.com/office/powerpoint/2010/main" val="257435022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263235"/>
            <a:ext cx="10515600" cy="722063"/>
          </a:xfrm>
          <a:solidFill>
            <a:schemeClr val="accent1">
              <a:lumMod val="60000"/>
              <a:lumOff val="40000"/>
            </a:schemeClr>
          </a:solidFill>
          <a:scene3d>
            <a:camera prst="orthographicFront"/>
            <a:lightRig rig="threePt" dir="t"/>
          </a:scene3d>
          <a:sp3d>
            <a:bevelT prst="angle"/>
          </a:sp3d>
        </p:spPr>
        <p:txBody>
          <a:bodyPr>
            <a:noAutofit/>
          </a:bodyPr>
          <a:lstStyle/>
          <a:p>
            <a:pPr algn="ctr"/>
            <a:r>
              <a:rPr lang="es-CO" sz="5400" b="1" dirty="0" smtClean="0"/>
              <a:t>P r o g r a m a d o </a:t>
            </a:r>
            <a:endParaRPr lang="es-CO" sz="5400" b="1" dirty="0"/>
          </a:p>
        </p:txBody>
      </p:sp>
      <p:sp>
        <p:nvSpPr>
          <p:cNvPr id="3" name="Marcador de contenido 2"/>
          <p:cNvSpPr>
            <a:spLocks noGrp="1"/>
          </p:cNvSpPr>
          <p:nvPr>
            <p:ph idx="1"/>
          </p:nvPr>
        </p:nvSpPr>
        <p:spPr>
          <a:xfrm>
            <a:off x="838200" y="5209309"/>
            <a:ext cx="10515600" cy="1496291"/>
          </a:xfrm>
          <a:solidFill>
            <a:schemeClr val="accent1">
              <a:lumMod val="60000"/>
              <a:lumOff val="40000"/>
            </a:schemeClr>
          </a:solidFill>
          <a:scene3d>
            <a:camera prst="orthographicFront"/>
            <a:lightRig rig="threePt" dir="t"/>
          </a:scene3d>
          <a:sp3d>
            <a:bevelT prst="angle"/>
          </a:sp3d>
        </p:spPr>
        <p:txBody>
          <a:bodyPr>
            <a:normAutofit/>
          </a:bodyPr>
          <a:lstStyle/>
          <a:p>
            <a:pPr marL="0" indent="0" algn="ctr">
              <a:buNone/>
            </a:pPr>
            <a:r>
              <a:rPr lang="es-CO" sz="2400" b="1" dirty="0" smtClean="0"/>
              <a:t>Entre los “secretos” de Dios, está esto que no se nos había revelado antes, y que, aunque estaba hay escondido en las Sagradas Escrituras, desde la fundación del mundo, se nos reveló en este tiempo final, precisamente, poco antes de su cumplimiento, el regreso de Cristo, por su iglesia. </a:t>
            </a:r>
            <a:endParaRPr lang="es-CO" sz="2400" b="1" dirty="0"/>
          </a:p>
        </p:txBody>
      </p:sp>
      <p:sp>
        <p:nvSpPr>
          <p:cNvPr id="4" name="Rectángulo 3"/>
          <p:cNvSpPr/>
          <p:nvPr/>
        </p:nvSpPr>
        <p:spPr>
          <a:xfrm>
            <a:off x="838200" y="1041347"/>
            <a:ext cx="10515600" cy="461665"/>
          </a:xfrm>
          <a:prstGeom prst="rect">
            <a:avLst/>
          </a:prstGeom>
          <a:solidFill>
            <a:schemeClr val="accent2">
              <a:lumMod val="40000"/>
              <a:lumOff val="60000"/>
            </a:schemeClr>
          </a:solidFill>
          <a:scene3d>
            <a:camera prst="orthographicFront"/>
            <a:lightRig rig="threePt" dir="t"/>
          </a:scene3d>
          <a:sp3d>
            <a:bevelT prst="angle"/>
          </a:sp3d>
        </p:spPr>
        <p:txBody>
          <a:bodyPr wrap="square">
            <a:spAutoFit/>
          </a:bodyPr>
          <a:lstStyle/>
          <a:p>
            <a:pPr algn="ctr"/>
            <a:r>
              <a:rPr lang="es-CO" sz="2400" dirty="0"/>
              <a:t>Cronograma del tiempo establecido por </a:t>
            </a:r>
            <a:r>
              <a:rPr lang="es-CO" sz="2400" dirty="0" smtClean="0"/>
              <a:t>Dios en tres periodos diferentes   </a:t>
            </a:r>
            <a:endParaRPr lang="es-CO" sz="2400" dirty="0"/>
          </a:p>
        </p:txBody>
      </p:sp>
      <p:sp>
        <p:nvSpPr>
          <p:cNvPr id="5" name="Rectángulo 4"/>
          <p:cNvSpPr/>
          <p:nvPr/>
        </p:nvSpPr>
        <p:spPr>
          <a:xfrm>
            <a:off x="8688601" y="1606367"/>
            <a:ext cx="2076382" cy="523220"/>
          </a:xfrm>
          <a:prstGeom prst="rect">
            <a:avLst/>
          </a:prstGeom>
          <a:solidFill>
            <a:schemeClr val="accent3">
              <a:lumMod val="20000"/>
              <a:lumOff val="80000"/>
            </a:schemeClr>
          </a:solidFill>
          <a:scene3d>
            <a:camera prst="orthographicFront"/>
            <a:lightRig rig="threePt" dir="t"/>
          </a:scene3d>
          <a:sp3d>
            <a:bevelT prst="angle"/>
          </a:sp3d>
        </p:spPr>
        <p:txBody>
          <a:bodyPr wrap="square">
            <a:spAutoFit/>
          </a:bodyPr>
          <a:lstStyle/>
          <a:p>
            <a:r>
              <a:rPr lang="es-CO" sz="2800" b="1" dirty="0" smtClean="0"/>
              <a:t>7 Milenios </a:t>
            </a:r>
            <a:endParaRPr lang="es-CO" sz="2800" b="1" dirty="0"/>
          </a:p>
        </p:txBody>
      </p:sp>
      <p:sp>
        <p:nvSpPr>
          <p:cNvPr id="6" name="Rectángulo 5"/>
          <p:cNvSpPr/>
          <p:nvPr/>
        </p:nvSpPr>
        <p:spPr>
          <a:xfrm>
            <a:off x="1604616" y="1582714"/>
            <a:ext cx="1266693" cy="584775"/>
          </a:xfrm>
          <a:prstGeom prst="rect">
            <a:avLst/>
          </a:prstGeom>
          <a:solidFill>
            <a:schemeClr val="bg2">
              <a:lumMod val="90000"/>
            </a:schemeClr>
          </a:solidFill>
          <a:scene3d>
            <a:camera prst="orthographicFront"/>
            <a:lightRig rig="threePt" dir="t"/>
          </a:scene3d>
          <a:sp3d>
            <a:bevelT prst="angle"/>
          </a:sp3d>
        </p:spPr>
        <p:txBody>
          <a:bodyPr wrap="none">
            <a:spAutoFit/>
          </a:bodyPr>
          <a:lstStyle/>
          <a:p>
            <a:r>
              <a:rPr lang="es-CO" dirty="0"/>
              <a:t> </a:t>
            </a:r>
            <a:r>
              <a:rPr lang="es-CO" sz="3200" b="1" dirty="0"/>
              <a:t>7 </a:t>
            </a:r>
            <a:r>
              <a:rPr lang="es-CO" sz="2800" b="1" dirty="0"/>
              <a:t>Días</a:t>
            </a:r>
            <a:r>
              <a:rPr lang="es-CO" sz="3200" b="1" dirty="0"/>
              <a:t> </a:t>
            </a:r>
          </a:p>
        </p:txBody>
      </p:sp>
      <p:sp>
        <p:nvSpPr>
          <p:cNvPr id="7" name="Rectángulo 6"/>
          <p:cNvSpPr/>
          <p:nvPr/>
        </p:nvSpPr>
        <p:spPr>
          <a:xfrm>
            <a:off x="5457844" y="1638326"/>
            <a:ext cx="1276311" cy="523220"/>
          </a:xfrm>
          <a:prstGeom prst="rect">
            <a:avLst/>
          </a:prstGeom>
          <a:solidFill>
            <a:schemeClr val="bg2">
              <a:lumMod val="90000"/>
            </a:schemeClr>
          </a:solidFill>
          <a:scene3d>
            <a:camera prst="orthographicFront"/>
            <a:lightRig rig="threePt" dir="t"/>
          </a:scene3d>
          <a:sp3d>
            <a:bevelT prst="angle"/>
          </a:sp3d>
        </p:spPr>
        <p:txBody>
          <a:bodyPr wrap="none">
            <a:spAutoFit/>
          </a:bodyPr>
          <a:lstStyle/>
          <a:p>
            <a:r>
              <a:rPr lang="es-CO" sz="2800" b="1" dirty="0"/>
              <a:t>7 Años </a:t>
            </a:r>
          </a:p>
        </p:txBody>
      </p:sp>
      <p:sp>
        <p:nvSpPr>
          <p:cNvPr id="8" name="Rectángulo 7"/>
          <p:cNvSpPr/>
          <p:nvPr/>
        </p:nvSpPr>
        <p:spPr>
          <a:xfrm>
            <a:off x="838200" y="2374028"/>
            <a:ext cx="2902527" cy="2554545"/>
          </a:xfrm>
          <a:prstGeom prst="rect">
            <a:avLst/>
          </a:prstGeom>
          <a:scene3d>
            <a:camera prst="orthographicFront"/>
            <a:lightRig rig="threePt" dir="t"/>
          </a:scene3d>
          <a:sp3d>
            <a:bevelT prst="angle"/>
          </a:sp3d>
        </p:spPr>
        <p:style>
          <a:lnRef idx="0">
            <a:schemeClr val="accent2"/>
          </a:lnRef>
          <a:fillRef idx="3">
            <a:schemeClr val="accent2"/>
          </a:fillRef>
          <a:effectRef idx="3">
            <a:schemeClr val="accent2"/>
          </a:effectRef>
          <a:fontRef idx="minor">
            <a:schemeClr val="lt1"/>
          </a:fontRef>
        </p:style>
        <p:txBody>
          <a:bodyPr wrap="square">
            <a:spAutoFit/>
          </a:bodyPr>
          <a:lstStyle/>
          <a:p>
            <a:pPr algn="ctr"/>
            <a:r>
              <a:rPr lang="es-CO" sz="2000" b="1" dirty="0">
                <a:solidFill>
                  <a:schemeClr val="tx1"/>
                </a:solidFill>
              </a:rPr>
              <a:t>Seis días se trabajará, y el séptimo día sábado de reposo será, convocación santa: ninguna obra haréis; sábado es de Jehová en todas vuestras habitaciones</a:t>
            </a:r>
            <a:r>
              <a:rPr lang="es-CO" sz="2000" b="1" dirty="0" smtClean="0">
                <a:solidFill>
                  <a:schemeClr val="tx1"/>
                </a:solidFill>
              </a:rPr>
              <a:t>.</a:t>
            </a:r>
          </a:p>
          <a:p>
            <a:pPr algn="ctr"/>
            <a:r>
              <a:rPr lang="es-CO" sz="2000" b="1" dirty="0" smtClean="0"/>
              <a:t>Lev.23:3 </a:t>
            </a:r>
            <a:endParaRPr lang="es-CO" sz="2000" b="1" dirty="0"/>
          </a:p>
        </p:txBody>
      </p:sp>
      <p:sp>
        <p:nvSpPr>
          <p:cNvPr id="10" name="Rectángulo 9"/>
          <p:cNvSpPr/>
          <p:nvPr/>
        </p:nvSpPr>
        <p:spPr>
          <a:xfrm>
            <a:off x="4682836" y="2358638"/>
            <a:ext cx="2826328" cy="2585323"/>
          </a:xfrm>
          <a:prstGeom prst="rect">
            <a:avLst/>
          </a:prstGeom>
          <a:scene3d>
            <a:camera prst="orthographicFront"/>
            <a:lightRig rig="threePt" dir="t"/>
          </a:scene3d>
          <a:sp3d>
            <a:bevelT prst="angle"/>
          </a:sp3d>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s-CO" b="1" dirty="0">
                <a:solidFill>
                  <a:schemeClr val="tx1"/>
                </a:solidFill>
              </a:rPr>
              <a:t>Seis años sembrarás tu tierra, y seis años podarás tu viña, y cogerás sus frutos; </a:t>
            </a:r>
            <a:r>
              <a:rPr lang="es-CO" b="1" dirty="0" smtClean="0">
                <a:solidFill>
                  <a:schemeClr val="tx1"/>
                </a:solidFill>
              </a:rPr>
              <a:t>Y </a:t>
            </a:r>
            <a:r>
              <a:rPr lang="es-CO" b="1" dirty="0">
                <a:solidFill>
                  <a:schemeClr val="tx1"/>
                </a:solidFill>
              </a:rPr>
              <a:t>el séptimo año la tierra tendrá sábado de holganza, sábado á Jehová: no sembrarás tu tierra, ni podarás tu viña</a:t>
            </a:r>
            <a:r>
              <a:rPr lang="es-CO" b="1" dirty="0" smtClean="0">
                <a:solidFill>
                  <a:schemeClr val="tx1"/>
                </a:solidFill>
              </a:rPr>
              <a:t>.</a:t>
            </a:r>
          </a:p>
          <a:p>
            <a:pPr algn="ctr"/>
            <a:r>
              <a:rPr lang="es-CO" b="1" dirty="0" smtClean="0"/>
              <a:t>Lev.25:3,4.</a:t>
            </a:r>
            <a:endParaRPr lang="es-CO" b="1" dirty="0"/>
          </a:p>
        </p:txBody>
      </p:sp>
      <p:sp>
        <p:nvSpPr>
          <p:cNvPr id="11" name="Rectángulo 10"/>
          <p:cNvSpPr/>
          <p:nvPr/>
        </p:nvSpPr>
        <p:spPr>
          <a:xfrm>
            <a:off x="8340435" y="2343251"/>
            <a:ext cx="2770909" cy="2554545"/>
          </a:xfrm>
          <a:prstGeom prst="rect">
            <a:avLst/>
          </a:prstGeom>
          <a:scene3d>
            <a:camera prst="orthographicFront"/>
            <a:lightRig rig="threePt" dir="t"/>
          </a:scene3d>
          <a:sp3d>
            <a:bevelT prst="angle"/>
          </a:sp3d>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s-CO" sz="2000" b="1" dirty="0">
                <a:solidFill>
                  <a:schemeClr val="tx1"/>
                </a:solidFill>
              </a:rPr>
              <a:t>Durante 6000 años, la obra de rebelión de Satanás hizo temblar la tierra. Vi a un ángel que descendía del cielo. Y prendió al dragó, y lo ató por mil años.</a:t>
            </a:r>
          </a:p>
          <a:p>
            <a:pPr algn="ctr"/>
            <a:r>
              <a:rPr lang="es-CO" sz="2000" b="1" dirty="0"/>
              <a:t>CS 717; Ap. 20:1,2.</a:t>
            </a:r>
          </a:p>
        </p:txBody>
      </p:sp>
    </p:spTree>
    <p:extLst>
      <p:ext uri="{BB962C8B-B14F-4D97-AF65-F5344CB8AC3E}">
        <p14:creationId xmlns:p14="http://schemas.microsoft.com/office/powerpoint/2010/main" val="12430597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360219" y="135082"/>
            <a:ext cx="11485418" cy="6650182"/>
          </a:xfrm>
          <a:prstGeom prst="rect">
            <a:avLst/>
          </a:prstGeom>
        </p:spPr>
      </p:pic>
    </p:spTree>
    <p:extLst>
      <p:ext uri="{BB962C8B-B14F-4D97-AF65-F5344CB8AC3E}">
        <p14:creationId xmlns:p14="http://schemas.microsoft.com/office/powerpoint/2010/main" val="1028750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21673" y="249382"/>
            <a:ext cx="11693236" cy="6416461"/>
          </a:xfrm>
          <a:scene3d>
            <a:camera prst="orthographicFront"/>
            <a:lightRig rig="threePt" dir="t"/>
          </a:scene3d>
          <a:sp3d>
            <a:bevelT prst="angle"/>
          </a:sp3d>
        </p:spPr>
        <p:style>
          <a:lnRef idx="2">
            <a:schemeClr val="dk1"/>
          </a:lnRef>
          <a:fillRef idx="1">
            <a:schemeClr val="lt1"/>
          </a:fillRef>
          <a:effectRef idx="0">
            <a:schemeClr val="dk1"/>
          </a:effectRef>
          <a:fontRef idx="minor">
            <a:schemeClr val="dk1"/>
          </a:fontRef>
        </p:style>
        <p:txBody>
          <a:bodyPr>
            <a:normAutofit fontScale="77500" lnSpcReduction="20000"/>
          </a:bodyPr>
          <a:lstStyle/>
          <a:p>
            <a:pPr marL="0" indent="0" algn="ctr">
              <a:buNone/>
            </a:pPr>
            <a:r>
              <a:rPr lang="es-CO" dirty="0" smtClean="0"/>
              <a:t>EGW dice: “JESÚS ESTARÁ CON USTEDES, IRA DELANTE DE USTEDES POR SU ESPÍRITU SANTO, PREPARANDO EL CAMINO, Y ÉL SERÁ SU AYUDANTE EN CADA EMERGENCIA”</a:t>
            </a:r>
          </a:p>
          <a:p>
            <a:pPr marL="0" indent="0" algn="ctr">
              <a:buNone/>
            </a:pPr>
            <a:r>
              <a:rPr lang="es-CO" dirty="0" smtClean="0"/>
              <a:t>Jesús que conoce el futuro desde el principio, sabía el impedimento que pondría Satanás, para no permitir que este mensaje fuera predicado dentro de la iglesia. </a:t>
            </a:r>
          </a:p>
          <a:p>
            <a:pPr marL="0" indent="0" algn="ctr">
              <a:buNone/>
            </a:pPr>
            <a:r>
              <a:rPr lang="es-CO" dirty="0" smtClean="0"/>
              <a:t>La mensajera de Dios dice: “</a:t>
            </a:r>
            <a:r>
              <a:rPr lang="es-CO" b="1" dirty="0" smtClean="0"/>
              <a:t>Y Satanás redobla sus esfuerzos para hacer fracasar la obra de Cristo en beneficio del hombre y para sujetar las almas en sus lazos. </a:t>
            </a:r>
            <a:r>
              <a:rPr lang="es-CO" b="1" u="sng" dirty="0" smtClean="0"/>
              <a:t>Su objeto consiste en tener sumido al pueblo en las tinieblas y en la impenitencia hasta que termine la obra de mediadora del Salvador y no haya más sacrificio por el pecado</a:t>
            </a:r>
            <a:r>
              <a:rPr lang="es-CO" dirty="0" smtClean="0"/>
              <a:t>”. </a:t>
            </a:r>
            <a:r>
              <a:rPr lang="es-CO" dirty="0" smtClean="0">
                <a:solidFill>
                  <a:srgbClr val="FF0000"/>
                </a:solidFill>
              </a:rPr>
              <a:t>(Ver Mat.13:24-30).</a:t>
            </a:r>
          </a:p>
          <a:p>
            <a:pPr marL="0" indent="0" algn="ctr">
              <a:buNone/>
            </a:pPr>
            <a:endParaRPr lang="es-CO" dirty="0" smtClean="0">
              <a:solidFill>
                <a:srgbClr val="FF0000"/>
              </a:solidFill>
            </a:endParaRPr>
          </a:p>
          <a:p>
            <a:pPr marL="0" indent="0" algn="ctr">
              <a:buNone/>
            </a:pPr>
            <a:r>
              <a:rPr lang="es-CO" dirty="0" smtClean="0"/>
              <a:t>Jesús preparó el camino, iluminando la mente de científicos de tres universidades en California, Estados Unidos en 1969, para que descubrieran el Internet. Y </a:t>
            </a:r>
            <a:r>
              <a:rPr lang="es-CO" dirty="0" smtClean="0"/>
              <a:t>así, </a:t>
            </a:r>
            <a:r>
              <a:rPr lang="es-CO" dirty="0" smtClean="0"/>
              <a:t>llevar el mensaje a todas partes del mundo, para resolver esta “emergencia”, y capacitar al remanente para que cumpla con su cometido. </a:t>
            </a:r>
            <a:r>
              <a:rPr lang="es-CO" dirty="0" smtClean="0">
                <a:solidFill>
                  <a:srgbClr val="FF0000"/>
                </a:solidFill>
              </a:rPr>
              <a:t>(Ver Ro.9:28; Is.55:11; 2 Pe.3:9: Mat. 24:14).</a:t>
            </a:r>
          </a:p>
          <a:p>
            <a:pPr marL="0" indent="0" algn="ctr">
              <a:buNone/>
            </a:pPr>
            <a:endParaRPr lang="es-CO" dirty="0">
              <a:solidFill>
                <a:srgbClr val="FF0000"/>
              </a:solidFill>
            </a:endParaRPr>
          </a:p>
          <a:p>
            <a:pPr marL="0" indent="0" algn="ctr">
              <a:buNone/>
            </a:pPr>
            <a:r>
              <a:rPr lang="es-CO" sz="3300" b="1" dirty="0" smtClean="0"/>
              <a:t>Aquí encontramos a dos comandantes con sus ejércitos.</a:t>
            </a:r>
          </a:p>
          <a:p>
            <a:pPr marL="0" indent="0" algn="ctr">
              <a:buNone/>
            </a:pPr>
            <a:r>
              <a:rPr lang="es-CO" sz="3300" b="1" dirty="0" smtClean="0">
                <a:solidFill>
                  <a:srgbClr val="FF0000"/>
                </a:solidFill>
              </a:rPr>
              <a:t>1</a:t>
            </a:r>
            <a:r>
              <a:rPr lang="es-CO" dirty="0" smtClean="0">
                <a:solidFill>
                  <a:srgbClr val="FF0000"/>
                </a:solidFill>
              </a:rPr>
              <a:t>). </a:t>
            </a:r>
            <a:r>
              <a:rPr lang="es-CO" b="1" dirty="0" smtClean="0"/>
              <a:t>Satanás con “ira” sabiendo que tiene “poco tiempo”,  impide la predicación,  para </a:t>
            </a:r>
            <a:r>
              <a:rPr lang="es-CO" b="1" dirty="0" smtClean="0"/>
              <a:t>que las almas no sepan la verdad, y se preparen. Y</a:t>
            </a:r>
          </a:p>
          <a:p>
            <a:pPr marL="0" indent="0" algn="ctr">
              <a:buNone/>
            </a:pPr>
            <a:r>
              <a:rPr lang="es-CO" sz="3300" b="1" dirty="0" smtClean="0">
                <a:solidFill>
                  <a:srgbClr val="FF0000"/>
                </a:solidFill>
              </a:rPr>
              <a:t>2</a:t>
            </a:r>
            <a:r>
              <a:rPr lang="es-CO" dirty="0" smtClean="0">
                <a:solidFill>
                  <a:srgbClr val="FF0000"/>
                </a:solidFill>
              </a:rPr>
              <a:t>). </a:t>
            </a:r>
            <a:r>
              <a:rPr lang="es-CO" dirty="0" smtClean="0"/>
              <a:t>Jesús </a:t>
            </a:r>
            <a:r>
              <a:rPr lang="es-CO" dirty="0" smtClean="0"/>
              <a:t>también trabajando a través de su Santo Espíritu, dando poder a sus hijos para que cumplan con la tarea asignada. Predicar el </a:t>
            </a:r>
            <a:r>
              <a:rPr lang="es-CO" dirty="0" smtClean="0"/>
              <a:t>mensaje en medio de la oposición.</a:t>
            </a:r>
          </a:p>
          <a:p>
            <a:pPr marL="0" indent="0" algn="ctr">
              <a:buNone/>
            </a:pPr>
            <a:r>
              <a:rPr lang="es-CO" dirty="0" smtClean="0"/>
              <a:t>La pregunta es: </a:t>
            </a:r>
            <a:r>
              <a:rPr lang="es-CO" sz="3100" b="1" dirty="0" smtClean="0"/>
              <a:t>¿Quién de los dos ganará la batalla, Satanás con su poder, o Jesús con sus hijos humildes?</a:t>
            </a:r>
            <a:r>
              <a:rPr lang="es-CO" sz="3100" b="1" dirty="0" smtClean="0"/>
              <a:t>        </a:t>
            </a:r>
            <a:endParaRPr lang="es-CO" b="1" dirty="0" smtClean="0"/>
          </a:p>
        </p:txBody>
      </p:sp>
    </p:spTree>
    <p:extLst>
      <p:ext uri="{BB962C8B-B14F-4D97-AF65-F5344CB8AC3E}">
        <p14:creationId xmlns:p14="http://schemas.microsoft.com/office/powerpoint/2010/main" val="22608310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a:xfrm>
            <a:off x="838200" y="225288"/>
            <a:ext cx="10515600" cy="463826"/>
          </a:xfrm>
        </p:spPr>
        <p:txBody>
          <a:bodyPr>
            <a:normAutofit fontScale="90000"/>
          </a:bodyPr>
          <a:lstStyle/>
          <a:p>
            <a:pPr algn="ctr"/>
            <a:r>
              <a:rPr lang="es-CO" sz="4000" b="1" dirty="0" smtClean="0"/>
              <a:t>CUANDO UNA PUERTA SE CIERRA, OTRA SE ABRE</a:t>
            </a:r>
            <a:endParaRPr lang="es-CO" sz="4000" b="1" dirty="0"/>
          </a:p>
        </p:txBody>
      </p:sp>
      <p:sp>
        <p:nvSpPr>
          <p:cNvPr id="5" name="Marcador de contenido 4"/>
          <p:cNvSpPr>
            <a:spLocks noGrp="1"/>
          </p:cNvSpPr>
          <p:nvPr>
            <p:ph idx="1"/>
          </p:nvPr>
        </p:nvSpPr>
        <p:spPr>
          <a:xfrm>
            <a:off x="838200" y="848139"/>
            <a:ext cx="10515600" cy="5777948"/>
          </a:xfrm>
        </p:spPr>
        <p:style>
          <a:lnRef idx="2">
            <a:schemeClr val="dk1"/>
          </a:lnRef>
          <a:fillRef idx="1">
            <a:schemeClr val="lt1"/>
          </a:fillRef>
          <a:effectRef idx="0">
            <a:schemeClr val="dk1"/>
          </a:effectRef>
          <a:fontRef idx="minor">
            <a:schemeClr val="dk1"/>
          </a:fontRef>
        </p:style>
        <p:txBody>
          <a:bodyPr>
            <a:normAutofit lnSpcReduction="10000"/>
          </a:bodyPr>
          <a:lstStyle/>
          <a:p>
            <a:pPr marL="0" indent="0" algn="just">
              <a:buNone/>
            </a:pPr>
            <a:r>
              <a:rPr lang="es-CO" sz="2400" dirty="0" smtClean="0"/>
              <a:t>Con muchos años de anticipación, Dios preparó el camino. EGW dice: “</a:t>
            </a:r>
            <a:r>
              <a:rPr lang="es-CO" sz="2400" dirty="0" smtClean="0">
                <a:latin typeface="Bell MT" panose="02020503060305020303" pitchFamily="18" charset="0"/>
              </a:rPr>
              <a:t>JESÚS ESTARÁ CON USTEDES, IRÁ </a:t>
            </a:r>
            <a:r>
              <a:rPr lang="es-CO" sz="2400" u="sng" dirty="0" smtClean="0">
                <a:latin typeface="Bell MT" panose="02020503060305020303" pitchFamily="18" charset="0"/>
              </a:rPr>
              <a:t>DELANTE</a:t>
            </a:r>
            <a:r>
              <a:rPr lang="es-CO" sz="2400" dirty="0" smtClean="0">
                <a:latin typeface="Bell MT" panose="02020503060305020303" pitchFamily="18" charset="0"/>
              </a:rPr>
              <a:t> DE USTEDES POR SU SANTO ESPÍRITU, </a:t>
            </a:r>
            <a:r>
              <a:rPr lang="es-CO" sz="2400" u="sng" dirty="0" smtClean="0">
                <a:latin typeface="Bell MT" panose="02020503060305020303" pitchFamily="18" charset="0"/>
              </a:rPr>
              <a:t>PREPARANDO EL CAMINO, Y ÉL SERÁ SU AYUDANTE EN CADA “EMERGENCIA</a:t>
            </a:r>
            <a:r>
              <a:rPr lang="es-CO" sz="2400" dirty="0" smtClean="0"/>
              <a:t>”</a:t>
            </a:r>
            <a:endParaRPr lang="es-CO" sz="2400" dirty="0"/>
          </a:p>
          <a:p>
            <a:pPr marL="0" indent="0" algn="just">
              <a:buNone/>
            </a:pPr>
            <a:endParaRPr lang="es-CO" sz="3200" dirty="0" smtClean="0"/>
          </a:p>
          <a:p>
            <a:pPr marL="0" indent="0" algn="just">
              <a:buNone/>
            </a:pPr>
            <a:r>
              <a:rPr lang="es-CO" dirty="0" smtClean="0"/>
              <a:t>¿</a:t>
            </a:r>
            <a:r>
              <a:rPr lang="es-CO" b="1" dirty="0"/>
              <a:t>D</a:t>
            </a:r>
            <a:r>
              <a:rPr lang="es-CO" b="1" dirty="0" smtClean="0"/>
              <a:t>e que forma actuó Jesús, con anticipación</a:t>
            </a:r>
            <a:r>
              <a:rPr lang="es-CO" dirty="0" smtClean="0"/>
              <a:t>?</a:t>
            </a:r>
          </a:p>
          <a:p>
            <a:pPr marL="0" indent="0" algn="just">
              <a:buNone/>
            </a:pPr>
            <a:r>
              <a:rPr lang="es-CO" sz="2400" dirty="0" smtClean="0"/>
              <a:t>En 1969, 40 años antes de que Dios utilizara a alguien, para que diera a conocer el mensaje de los 6000 años de pecado, que se había mantenido oculto desde 1858,  utilizó a tres universidades de California, Estados Unidos, para que descubrieran el Internet, y así poder predicar libremente el mensaje, no solamente en la iglesia, sino en todo el mundo. Cumpliéndose la promesa hecha por el apóstol Pablo 1950 años antes en </a:t>
            </a:r>
            <a:r>
              <a:rPr lang="es-CO" sz="2400" dirty="0" smtClean="0">
                <a:solidFill>
                  <a:srgbClr val="FF0000"/>
                </a:solidFill>
              </a:rPr>
              <a:t>Romanos 9:28</a:t>
            </a:r>
            <a:r>
              <a:rPr lang="es-CO" sz="2400" dirty="0" smtClean="0"/>
              <a:t>.  </a:t>
            </a:r>
          </a:p>
          <a:p>
            <a:pPr marL="0" indent="0" algn="just">
              <a:buNone/>
            </a:pPr>
            <a:r>
              <a:rPr lang="es-CO" sz="2400" dirty="0"/>
              <a:t> </a:t>
            </a:r>
            <a:r>
              <a:rPr lang="es-CO" sz="2400" dirty="0" smtClean="0"/>
              <a:t>“</a:t>
            </a:r>
            <a:r>
              <a:rPr lang="es-CO" sz="2400" b="1" dirty="0" smtClean="0">
                <a:latin typeface="Bell MT" panose="02020503060305020303" pitchFamily="18" charset="0"/>
              </a:rPr>
              <a:t>porque </a:t>
            </a:r>
            <a:r>
              <a:rPr lang="es-CO" sz="2400" b="1" dirty="0">
                <a:latin typeface="Bell MT" panose="02020503060305020303" pitchFamily="18" charset="0"/>
              </a:rPr>
              <a:t>palabra abreviada, hará el Señor sobre la </a:t>
            </a:r>
            <a:r>
              <a:rPr lang="es-CO" sz="2400" b="1" dirty="0" smtClean="0">
                <a:latin typeface="Bell MT" panose="02020503060305020303" pitchFamily="18" charset="0"/>
              </a:rPr>
              <a:t>tierra”. </a:t>
            </a:r>
          </a:p>
          <a:p>
            <a:pPr marL="0" indent="0" algn="just">
              <a:buNone/>
            </a:pPr>
            <a:r>
              <a:rPr lang="es-CO" sz="2400" dirty="0" smtClean="0">
                <a:latin typeface="Bell MT" panose="02020503060305020303" pitchFamily="18" charset="0"/>
              </a:rPr>
              <a:t>Es así como miles de hombres y mujeres en todo el mundo, están escuchando el llamado de Dios al arrepentimiento, inducidos por el ES, como lo registra la profecía, y se están preparando para ese magno evento.  </a:t>
            </a:r>
          </a:p>
          <a:p>
            <a:pPr marL="0" indent="0" algn="just">
              <a:buNone/>
            </a:pPr>
            <a:endParaRPr lang="es-CO" sz="2400" dirty="0">
              <a:latin typeface="Bell MT" panose="02020503060305020303" pitchFamily="18" charset="0"/>
            </a:endParaRPr>
          </a:p>
        </p:txBody>
      </p:sp>
    </p:spTree>
    <p:extLst>
      <p:ext uri="{BB962C8B-B14F-4D97-AF65-F5344CB8AC3E}">
        <p14:creationId xmlns:p14="http://schemas.microsoft.com/office/powerpoint/2010/main" val="12066283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344557" y="212035"/>
            <a:ext cx="11516139" cy="6344478"/>
          </a:xfrm>
          <a:prstGeom prst="rect">
            <a:avLst/>
          </a:prstGeom>
        </p:spPr>
      </p:pic>
      <p:sp>
        <p:nvSpPr>
          <p:cNvPr id="5" name="Rectángulo 4"/>
          <p:cNvSpPr/>
          <p:nvPr/>
        </p:nvSpPr>
        <p:spPr>
          <a:xfrm>
            <a:off x="675861" y="6079459"/>
            <a:ext cx="10946296" cy="954107"/>
          </a:xfrm>
          <a:prstGeom prst="rect">
            <a:avLst/>
          </a:prstGeom>
        </p:spPr>
        <p:txBody>
          <a:bodyPr wrap="square">
            <a:spAutoFit/>
          </a:bodyPr>
          <a:lstStyle/>
          <a:p>
            <a:r>
              <a:rPr lang="es-CO" sz="2800" dirty="0">
                <a:solidFill>
                  <a:srgbClr val="FF0000"/>
                </a:solidFill>
              </a:rPr>
              <a:t>Aquí la mensajera de </a:t>
            </a:r>
            <a:r>
              <a:rPr lang="es-CO" sz="2800" dirty="0" smtClean="0">
                <a:solidFill>
                  <a:srgbClr val="FF0000"/>
                </a:solidFill>
              </a:rPr>
              <a:t>Dios EGW</a:t>
            </a:r>
            <a:r>
              <a:rPr lang="es-CO" sz="2800" dirty="0">
                <a:solidFill>
                  <a:srgbClr val="FF0000"/>
                </a:solidFill>
              </a:rPr>
              <a:t>, nos dice que el que impide la predicación de los 6000 años de pecado, es </a:t>
            </a:r>
            <a:r>
              <a:rPr lang="es-CO" sz="2800" dirty="0" smtClean="0">
                <a:solidFill>
                  <a:srgbClr val="FF0000"/>
                </a:solidFill>
              </a:rPr>
              <a:t>Satanás. </a:t>
            </a:r>
            <a:endParaRPr lang="es-CO" sz="2800" dirty="0">
              <a:solidFill>
                <a:srgbClr val="FF0000"/>
              </a:solidFill>
            </a:endParaRPr>
          </a:p>
        </p:txBody>
      </p:sp>
    </p:spTree>
    <p:extLst>
      <p:ext uri="{BB962C8B-B14F-4D97-AF65-F5344CB8AC3E}">
        <p14:creationId xmlns:p14="http://schemas.microsoft.com/office/powerpoint/2010/main" val="6689535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198783" y="377687"/>
            <a:ext cx="11754678" cy="6182139"/>
          </a:xfrm>
          <a:prstGeom prst="rect">
            <a:avLst/>
          </a:prstGeom>
        </p:spPr>
      </p:pic>
    </p:spTree>
    <p:extLst>
      <p:ext uri="{BB962C8B-B14F-4D97-AF65-F5344CB8AC3E}">
        <p14:creationId xmlns:p14="http://schemas.microsoft.com/office/powerpoint/2010/main" val="35487185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251791" y="159025"/>
            <a:ext cx="11701670" cy="6390861"/>
          </a:xfrm>
          <a:prstGeom prst="rect">
            <a:avLst/>
          </a:prstGeom>
        </p:spPr>
      </p:pic>
    </p:spTree>
    <p:extLst>
      <p:ext uri="{BB962C8B-B14F-4D97-AF65-F5344CB8AC3E}">
        <p14:creationId xmlns:p14="http://schemas.microsoft.com/office/powerpoint/2010/main" val="27136772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265044" y="238539"/>
            <a:ext cx="11648660" cy="6410739"/>
          </a:xfrm>
          <a:prstGeom prst="rect">
            <a:avLst/>
          </a:prstGeom>
        </p:spPr>
      </p:pic>
    </p:spTree>
    <p:extLst>
      <p:ext uri="{BB962C8B-B14F-4D97-AF65-F5344CB8AC3E}">
        <p14:creationId xmlns:p14="http://schemas.microsoft.com/office/powerpoint/2010/main" val="1417895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238539" y="225287"/>
            <a:ext cx="11794435" cy="6414052"/>
          </a:xfrm>
          <a:prstGeom prst="rect">
            <a:avLst/>
          </a:prstGeom>
        </p:spPr>
      </p:pic>
    </p:spTree>
    <p:extLst>
      <p:ext uri="{BB962C8B-B14F-4D97-AF65-F5344CB8AC3E}">
        <p14:creationId xmlns:p14="http://schemas.microsoft.com/office/powerpoint/2010/main" val="24454266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185531" y="341243"/>
            <a:ext cx="11794434" cy="6271592"/>
          </a:xfrm>
          <a:prstGeom prst="rect">
            <a:avLst/>
          </a:prstGeom>
        </p:spPr>
      </p:pic>
    </p:spTree>
    <p:extLst>
      <p:ext uri="{BB962C8B-B14F-4D97-AF65-F5344CB8AC3E}">
        <p14:creationId xmlns:p14="http://schemas.microsoft.com/office/powerpoint/2010/main" val="36205481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185530" y="104361"/>
            <a:ext cx="11834192" cy="6656733"/>
          </a:xfrm>
          <a:prstGeom prst="rect">
            <a:avLst/>
          </a:prstGeom>
        </p:spPr>
      </p:pic>
    </p:spTree>
    <p:extLst>
      <p:ext uri="{BB962C8B-B14F-4D97-AF65-F5344CB8AC3E}">
        <p14:creationId xmlns:p14="http://schemas.microsoft.com/office/powerpoint/2010/main" val="386102238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97565" y="261867"/>
            <a:ext cx="11234531" cy="6377471"/>
          </a:xfrm>
        </p:spPr>
        <p:txBody>
          <a:bodyPr/>
          <a:lstStyle/>
          <a:p>
            <a:pPr marL="0" indent="0">
              <a:buNone/>
            </a:pPr>
            <a:endParaRPr lang="es-CO" dirty="0"/>
          </a:p>
        </p:txBody>
      </p:sp>
      <p:pic>
        <p:nvPicPr>
          <p:cNvPr id="4" name="Imagen 3"/>
          <p:cNvPicPr>
            <a:picLocks noChangeAspect="1"/>
          </p:cNvPicPr>
          <p:nvPr/>
        </p:nvPicPr>
        <p:blipFill>
          <a:blip r:embed="rId2"/>
          <a:stretch>
            <a:fillRect/>
          </a:stretch>
        </p:blipFill>
        <p:spPr>
          <a:xfrm>
            <a:off x="291548" y="-55752"/>
            <a:ext cx="11111210" cy="5223917"/>
          </a:xfrm>
          <a:prstGeom prst="rect">
            <a:avLst/>
          </a:prstGeom>
        </p:spPr>
      </p:pic>
      <p:sp>
        <p:nvSpPr>
          <p:cNvPr id="5" name="Rectángulo 4"/>
          <p:cNvSpPr/>
          <p:nvPr/>
        </p:nvSpPr>
        <p:spPr>
          <a:xfrm>
            <a:off x="545364" y="5069678"/>
            <a:ext cx="10938932" cy="1569660"/>
          </a:xfrm>
          <a:prstGeom prst="rect">
            <a:avLst/>
          </a:prstGeom>
          <a:scene3d>
            <a:camera prst="orthographicFront"/>
            <a:lightRig rig="threePt" dir="t"/>
          </a:scene3d>
          <a:sp3d>
            <a:bevelT prst="angle"/>
          </a:sp3d>
        </p:spPr>
        <p:style>
          <a:lnRef idx="1">
            <a:schemeClr val="accent2"/>
          </a:lnRef>
          <a:fillRef idx="2">
            <a:schemeClr val="accent2"/>
          </a:fillRef>
          <a:effectRef idx="1">
            <a:schemeClr val="accent2"/>
          </a:effectRef>
          <a:fontRef idx="minor">
            <a:schemeClr val="dk1"/>
          </a:fontRef>
        </p:style>
        <p:txBody>
          <a:bodyPr wrap="square">
            <a:spAutoFit/>
          </a:bodyPr>
          <a:lstStyle/>
          <a:p>
            <a:pPr algn="just"/>
            <a:r>
              <a:rPr lang="es-CO" sz="2400" b="1" dirty="0"/>
              <a:t>Por ende, hoy podemos tener la certeza de que este mensaje es una realidad, </a:t>
            </a:r>
            <a:r>
              <a:rPr lang="es-CO" sz="2400" b="1" dirty="0" smtClean="0"/>
              <a:t>porque </a:t>
            </a:r>
            <a:r>
              <a:rPr lang="es-CO" sz="2400" b="1" dirty="0"/>
              <a:t>es el ES, quien esta obrando en los corazones de todos los hombre y mujeres de buena voluntad, para </a:t>
            </a:r>
            <a:r>
              <a:rPr lang="es-CO" sz="2400" b="1" dirty="0" smtClean="0"/>
              <a:t>que entiendan </a:t>
            </a:r>
            <a:r>
              <a:rPr lang="es-CO" sz="2400" b="1" dirty="0"/>
              <a:t>el </a:t>
            </a:r>
            <a:r>
              <a:rPr lang="es-CO" sz="2400" b="1" dirty="0" smtClean="0"/>
              <a:t>mensaje, </a:t>
            </a:r>
            <a:r>
              <a:rPr lang="es-CO" sz="2400" b="1" dirty="0"/>
              <a:t>lo acepten y se preparen. Cristo viene pronto.</a:t>
            </a:r>
          </a:p>
        </p:txBody>
      </p:sp>
    </p:spTree>
    <p:extLst>
      <p:ext uri="{BB962C8B-B14F-4D97-AF65-F5344CB8AC3E}">
        <p14:creationId xmlns:p14="http://schemas.microsoft.com/office/powerpoint/2010/main" val="1773197170"/>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300</TotalTime>
  <Words>805</Words>
  <Application>Microsoft Office PowerPoint</Application>
  <PresentationFormat>Panorámica</PresentationFormat>
  <Paragraphs>32</Paragraphs>
  <Slides>16</Slides>
  <Notes>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16</vt:i4>
      </vt:variant>
    </vt:vector>
  </HeadingPairs>
  <TitlesOfParts>
    <vt:vector size="21" baseType="lpstr">
      <vt:lpstr>Arial</vt:lpstr>
      <vt:lpstr>Bell MT</vt:lpstr>
      <vt:lpstr>Calibri</vt:lpstr>
      <vt:lpstr>Calibri Light</vt:lpstr>
      <vt:lpstr>Tema de Office</vt:lpstr>
      <vt:lpstr>Presentación de PowerPoint</vt:lpstr>
      <vt:lpstr>Presentación de PowerPoint</vt:lpstr>
      <vt:lpstr>Presentación de PowerPoint</vt:lpstr>
      <vt:lpstr>Presentación de PowerPoint</vt:lpstr>
      <vt:lpstr>P r o g r a m a d o </vt:lpstr>
      <vt:lpstr>Presentación de PowerPoint</vt:lpstr>
      <vt:lpstr>Presentación de PowerPoint</vt:lpstr>
      <vt:lpstr>CUANDO UNA PUERTA SE CIERRA, OTRA SE ABRE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Usuario de Windows</dc:creator>
  <cp:lastModifiedBy>Usuario de Windows</cp:lastModifiedBy>
  <cp:revision>60</cp:revision>
  <dcterms:created xsi:type="dcterms:W3CDTF">2018-04-13T08:13:08Z</dcterms:created>
  <dcterms:modified xsi:type="dcterms:W3CDTF">2018-04-17T09:42:23Z</dcterms:modified>
</cp:coreProperties>
</file>